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797675" cy="9926638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9023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38CCE-F1E1-461E-9E2E-11D69D026065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E1D1-A94E-440F-8A97-AB6055DFE83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7ED02-EB13-4CA0-A018-BA8EA9A7408C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001E1-C4DD-4588-ADC0-139DB9C1767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F997D-F7F2-4DD7-AE0C-A2643B0D62E3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6AF2D-5162-46B7-A9C6-35D46132693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87744-FC7B-441B-B7D7-973966241E80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2A86E-76E8-42E8-B62C-CBF2539F29D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CA27A-F7E2-441D-B46F-F0BD3FA2698C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B3C7F-BD20-45B2-B22A-CF5F06CBC5B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1FCC-1B3E-4CD6-9B15-C58C285FEE99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93696-3A11-407C-8B22-4FDD934CD1A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F942E-51B7-457E-B97A-03D53C5B6D3E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8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D053E-27A9-4E60-8685-69A6F2DF071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23210-43AD-417E-B86B-36C956CB0785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4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A8434-F83B-4F15-B688-B366A2EABF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09FA9-9BEF-495A-8E98-8588DDF66984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3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12F90-B7D2-4139-9564-E88ECB0EFE2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DC1AE-73E6-4A78-95C0-99DD2761B839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02AC6-719B-4575-9A09-8BB52B24E6C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E65EA-3C5D-4C6B-AE68-F3214A297B38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02C9-B366-4818-B6D5-E407B1A5E2A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Θέση τίτλου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κύριου τίτλου</a:t>
            </a:r>
          </a:p>
        </p:txBody>
      </p:sp>
      <p:sp>
        <p:nvSpPr>
          <p:cNvPr id="1027" name="Θέση κειμένου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346AEA-2B28-4E05-A6A1-F5FE5B778872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9674C2-E94A-4851-93A0-4571AF8A85B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W:\CLLD\ΠΑΑ\SHMATA\5. logo LEAD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2700" y="5227638"/>
            <a:ext cx="10795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7425" y="584200"/>
            <a:ext cx="903288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22"/>
          <p:cNvSpPr txBox="1">
            <a:spLocks noChangeArrowheads="1"/>
          </p:cNvSpPr>
          <p:nvPr/>
        </p:nvSpPr>
        <p:spPr bwMode="auto">
          <a:xfrm>
            <a:off x="1871663" y="333375"/>
            <a:ext cx="54371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600" b="1">
                <a:cs typeface="Arial" charset="0"/>
              </a:rPr>
              <a:t>ΥΠΟΥΡΓΕΙΟ ΑΓΡΟΤΙΚΗΣ ΑΝΑΠΤΥΞΗΣ </a:t>
            </a:r>
            <a:r>
              <a:rPr lang="en-US" sz="1600" b="1">
                <a:cs typeface="Arial" charset="0"/>
              </a:rPr>
              <a:t>&amp; </a:t>
            </a:r>
            <a:r>
              <a:rPr lang="el-GR" sz="1600" b="1">
                <a:cs typeface="Arial" charset="0"/>
              </a:rPr>
              <a:t>ΤΡΟΦΙΜΩΝ</a:t>
            </a:r>
          </a:p>
        </p:txBody>
      </p:sp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1644650" y="5208588"/>
            <a:ext cx="58943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el-GR" sz="1100" b="1">
                <a:cs typeface="Arial" charset="0"/>
              </a:rPr>
              <a:t>        </a:t>
            </a:r>
            <a:r>
              <a:rPr lang="el-GR" altLang="el-GR" sz="1100" b="1">
                <a:cs typeface="Arial" charset="0"/>
              </a:rPr>
              <a:t>ΜΕ ΤΗ ΣΥΓΧΡΗΜΑΤΟΔΟΤΗΣΗ ΤΗΣ ΕΛΛΑΔΑΣ ΚΑΙ ΤΗΣ ΕΥΡΩΠΑΪΚΗΣ ΕΝΩΣΗΣ</a:t>
            </a:r>
          </a:p>
        </p:txBody>
      </p:sp>
      <p:pic>
        <p:nvPicPr>
          <p:cNvPr id="13317" name="Picture 2" descr="V:\ΔΗΜΟΣΙΟΤΗΤΑ\ESPA1420_rg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12763"/>
            <a:ext cx="16224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Ευθεία γραμμή σύνδεσης 2"/>
          <p:cNvCxnSpPr/>
          <p:nvPr/>
        </p:nvCxnSpPr>
        <p:spPr>
          <a:xfrm>
            <a:off x="238125" y="4905375"/>
            <a:ext cx="8618538" cy="1111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19" name="Ομάδα 21"/>
          <p:cNvGrpSpPr>
            <a:grpSpLocks/>
          </p:cNvGrpSpPr>
          <p:nvPr/>
        </p:nvGrpSpPr>
        <p:grpSpPr bwMode="auto">
          <a:xfrm>
            <a:off x="-107950" y="4941888"/>
            <a:ext cx="465138" cy="1439862"/>
            <a:chOff x="451775" y="4869192"/>
            <a:chExt cx="465825" cy="1440192"/>
          </a:xfrm>
        </p:grpSpPr>
        <p:sp>
          <p:nvSpPr>
            <p:cNvPr id="14" name="TextBox 13"/>
            <p:cNvSpPr txBox="1"/>
            <p:nvPr/>
          </p:nvSpPr>
          <p:spPr>
            <a:xfrm>
              <a:off x="451775" y="5049212"/>
              <a:ext cx="353943" cy="109407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latin typeface="+mn-lt"/>
                </a:rPr>
                <a:t>25%</a:t>
              </a:r>
              <a:r>
                <a:rPr lang="el-GR" sz="1100" dirty="0">
                  <a:latin typeface="+mn-lt"/>
                </a:rPr>
                <a:t> </a:t>
              </a:r>
              <a:r>
                <a:rPr lang="el-GR" sz="1000" dirty="0">
                  <a:latin typeface="+mn-lt"/>
                </a:rPr>
                <a:t>τουλάχιστον</a:t>
              </a:r>
              <a:endParaRPr lang="en-US" sz="1000" dirty="0">
                <a:latin typeface="+mn-lt"/>
              </a:endParaRPr>
            </a:p>
          </p:txBody>
        </p:sp>
        <p:sp>
          <p:nvSpPr>
            <p:cNvPr id="19" name="Δεξιό άγκιστρο 18"/>
            <p:cNvSpPr/>
            <p:nvPr/>
          </p:nvSpPr>
          <p:spPr>
            <a:xfrm>
              <a:off x="647326" y="4869192"/>
              <a:ext cx="270274" cy="1440192"/>
            </a:xfrm>
            <a:prstGeom prst="rightBrace">
              <a:avLst>
                <a:gd name="adj1" fmla="val 471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</p:grpSp>
      <p:sp>
        <p:nvSpPr>
          <p:cNvPr id="13320" name="TextBox 24"/>
          <p:cNvSpPr txBox="1">
            <a:spLocks noChangeArrowheads="1"/>
          </p:cNvSpPr>
          <p:nvPr/>
        </p:nvSpPr>
        <p:spPr bwMode="auto">
          <a:xfrm>
            <a:off x="1908175" y="1568450"/>
            <a:ext cx="50530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1200" b="1">
                <a:cs typeface="Arial" charset="0"/>
              </a:rPr>
              <a:t>ΤΟΠΙΚΟ ΠΡΟΓΡΑΜΜΑ </a:t>
            </a:r>
            <a:r>
              <a:rPr lang="en-US" sz="1200" b="1">
                <a:cs typeface="Arial" charset="0"/>
              </a:rPr>
              <a:t>LEADER/CLLD, </a:t>
            </a:r>
            <a:r>
              <a:rPr lang="el-GR" sz="1200" b="1">
                <a:cs typeface="Arial" charset="0"/>
              </a:rPr>
              <a:t>ΟΤΔ……………………………</a:t>
            </a:r>
          </a:p>
        </p:txBody>
      </p:sp>
      <p:graphicFrame>
        <p:nvGraphicFramePr>
          <p:cNvPr id="9" name="Πίνακας 8"/>
          <p:cNvGraphicFramePr>
            <a:graphicFrameLocks noGrp="1"/>
          </p:cNvGraphicFramePr>
          <p:nvPr/>
        </p:nvGraphicFramePr>
        <p:xfrm>
          <a:off x="1871663" y="1989138"/>
          <a:ext cx="5184775" cy="29257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4367"/>
                <a:gridCol w="1557590"/>
                <a:gridCol w="566396"/>
                <a:gridCol w="566396"/>
                <a:gridCol w="829827"/>
              </a:tblGrid>
              <a:tr h="7390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ΜΕΤΡΟ 19: </a:t>
                      </a:r>
                      <a:endParaRPr lang="en-US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«Τοπική</a:t>
                      </a:r>
                      <a:r>
                        <a:rPr lang="el-GR" sz="9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Ανάπτυξη με Πρωτοβουλία Τοπικών Κοινοτήτων </a:t>
                      </a: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LEADER/CLLD</a:t>
                      </a:r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του ΠΑΑ 2014-2020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9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ΠΡΟΤΕΡΑΙΟΤΗΤΑ 4</a:t>
                      </a: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9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«Αύξηση της απασχόλησης και της εδαφικής</a:t>
                      </a:r>
                      <a:r>
                        <a:rPr lang="el-GR" sz="9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συνοχής»</a:t>
                      </a:r>
                      <a:r>
                        <a:rPr lang="el-GR" sz="9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του </a:t>
                      </a:r>
                      <a:r>
                        <a:rPr lang="el-GR" sz="900" b="1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ΕΠΑλΘ</a:t>
                      </a:r>
                      <a:r>
                        <a:rPr lang="el-GR" sz="9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2014-2020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ΕΓΤΑΑ</a:t>
                      </a:r>
                    </a:p>
                    <a:p>
                      <a:pPr algn="ctr"/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(€)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ΕΤΘΑ (€) </a:t>
                      </a:r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ΕΘΝΙΚΗ</a:t>
                      </a:r>
                    </a:p>
                    <a:p>
                      <a:pPr algn="ctr"/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ΣΥΜ/ΤΟΧΗ</a:t>
                      </a:r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(€)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318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19.1:Προετοιμασία Τοπικού </a:t>
                      </a:r>
                      <a:endParaRPr lang="en-US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Προγράμματος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4.1:</a:t>
                      </a:r>
                      <a:r>
                        <a:rPr lang="el-GR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Προετοιμασία</a:t>
                      </a:r>
                      <a:r>
                        <a:rPr lang="el-GR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Τοπικού</a:t>
                      </a:r>
                    </a:p>
                    <a:p>
                      <a:r>
                        <a:rPr lang="el-GR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Προγράμματος</a:t>
                      </a:r>
                      <a:endParaRPr lang="el-GR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5506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19.2: Ιδιωτικές – Δημόσιες </a:t>
                      </a:r>
                      <a:endParaRPr lang="en-US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Επενδύσεις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4.2:</a:t>
                      </a:r>
                      <a:r>
                        <a:rPr lang="el-GR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Εφαρμογή Τοπικής </a:t>
                      </a:r>
                    </a:p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Ανάπτυξης με την </a:t>
                      </a:r>
                    </a:p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Πρωτοβουλία των </a:t>
                      </a:r>
                    </a:p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Τοπικών Κοινοτήτων</a:t>
                      </a:r>
                      <a:endParaRPr lang="el-GR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18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19.3: Διατοπικά- Διακρατικά</a:t>
                      </a:r>
                      <a:endParaRPr lang="en-US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Σχέδια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4.3:</a:t>
                      </a:r>
                      <a:r>
                        <a:rPr lang="el-GR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Δραστηριότητες </a:t>
                      </a:r>
                    </a:p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Συνεργασίας</a:t>
                      </a:r>
                      <a:endParaRPr lang="el-GR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18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19.4: Λειτουργικές Δαπάνες &amp;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Εμψύχωση</a:t>
                      </a:r>
                      <a:endParaRPr lang="el-GR" sz="8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4.4:</a:t>
                      </a:r>
                      <a:r>
                        <a:rPr lang="el-GR" sz="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Δαπάνες Λειτουργίας </a:t>
                      </a:r>
                    </a:p>
                    <a:p>
                      <a:r>
                        <a:rPr lang="el-GR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και Συντονισμός</a:t>
                      </a:r>
                      <a:endParaRPr lang="el-GR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05776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ΣΥΝΟΛΙΚΗ</a:t>
                      </a:r>
                      <a:r>
                        <a:rPr lang="el-GR" sz="11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ΔΗΜΟΣΙΑ ΔΑΠΑΝΗ </a:t>
                      </a:r>
                      <a:endParaRPr lang="en-US" sz="1100" b="1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Τ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l-GR" sz="11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ΠΙΚΟΥ ΠΡΟΓΡΑΜΜΑΤΟΣ:</a:t>
                      </a:r>
                      <a:endParaRPr lang="el-GR" sz="11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l-G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l-GR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3362" name="Ομάδα 9"/>
          <p:cNvGrpSpPr>
            <a:grpSpLocks/>
          </p:cNvGrpSpPr>
          <p:nvPr/>
        </p:nvGrpSpPr>
        <p:grpSpPr bwMode="auto">
          <a:xfrm>
            <a:off x="7740650" y="1700213"/>
            <a:ext cx="935038" cy="1008062"/>
            <a:chOff x="6516216" y="2042846"/>
            <a:chExt cx="720080" cy="756084"/>
          </a:xfrm>
        </p:grpSpPr>
        <p:sp>
          <p:nvSpPr>
            <p:cNvPr id="5" name="Ορθογώνιο 4"/>
            <p:cNvSpPr/>
            <p:nvPr/>
          </p:nvSpPr>
          <p:spPr>
            <a:xfrm>
              <a:off x="6516216" y="2042846"/>
              <a:ext cx="720080" cy="7560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88347" y="2200016"/>
              <a:ext cx="612495" cy="36434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LOGO </a:t>
              </a:r>
              <a:r>
                <a:rPr lang="el-G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ΟΤΔ</a:t>
              </a:r>
              <a:endParaRPr lang="el-G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Ορθογώνιο 26"/>
          <p:cNvSpPr/>
          <p:nvPr/>
        </p:nvSpPr>
        <p:spPr>
          <a:xfrm>
            <a:off x="287338" y="296863"/>
            <a:ext cx="8569325" cy="61928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64" name="Picture 27" descr="Ellhnik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4813"/>
            <a:ext cx="16224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5" name="Picture 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5208588"/>
            <a:ext cx="164782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6" name="Picture 2" descr="C:\Users\mbertaki\AppData\Local\Microsoft\Windows\Temporary Internet Files\Content.Outlook\IXUJ6K78\epalth_logo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765175"/>
            <a:ext cx="134302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67" name="Ομάδα 33"/>
          <p:cNvGrpSpPr>
            <a:grpSpLocks/>
          </p:cNvGrpSpPr>
          <p:nvPr/>
        </p:nvGrpSpPr>
        <p:grpSpPr bwMode="auto">
          <a:xfrm>
            <a:off x="2057400" y="5626100"/>
            <a:ext cx="2266950" cy="647700"/>
            <a:chOff x="2303748" y="5215842"/>
            <a:chExt cx="2268252" cy="646911"/>
          </a:xfrm>
        </p:grpSpPr>
        <p:sp>
          <p:nvSpPr>
            <p:cNvPr id="35" name="TextBox 34"/>
            <p:cNvSpPr txBox="1"/>
            <p:nvPr/>
          </p:nvSpPr>
          <p:spPr>
            <a:xfrm>
              <a:off x="2303748" y="5215842"/>
              <a:ext cx="2268252" cy="2774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sz="1200" b="1" spc="20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ΕΥΡΩΠΑΪΚΗ ΕΝΩΣΗ</a:t>
              </a:r>
              <a:endParaRPr lang="el-GR" sz="1200" b="1" spc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69" name="TextBox 35"/>
            <p:cNvSpPr txBox="1">
              <a:spLocks noChangeArrowheads="1"/>
            </p:cNvSpPr>
            <p:nvPr/>
          </p:nvSpPr>
          <p:spPr bwMode="auto">
            <a:xfrm>
              <a:off x="2303748" y="5431866"/>
              <a:ext cx="2268252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100" b="1">
                  <a:cs typeface="Arial" charset="0"/>
                </a:rPr>
                <a:t>Ευρωπαϊκά Διαρθρωτικά </a:t>
              </a:r>
            </a:p>
            <a:p>
              <a:r>
                <a:rPr lang="el-GR" sz="1100" b="1">
                  <a:cs typeface="Arial" charset="0"/>
                </a:rPr>
                <a:t>και Επενδυτικά Ταμεία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98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Πρότυπο σχεδίασης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Calibri</vt:lpstr>
      <vt:lpstr>Arial</vt:lpstr>
      <vt:lpstr>Θέμα του Office</vt:lpstr>
      <vt:lpstr>Διαφάνεια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stereaellada</cp:lastModifiedBy>
  <cp:revision>103</cp:revision>
  <cp:lastPrinted>2018-02-13T08:07:48Z</cp:lastPrinted>
  <dcterms:created xsi:type="dcterms:W3CDTF">2016-02-25T12:28:29Z</dcterms:created>
  <dcterms:modified xsi:type="dcterms:W3CDTF">2019-11-27T10:05:53Z</dcterms:modified>
</cp:coreProperties>
</file>