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l-G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Χωρίς στυλ, χωρίς πλέγμα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Χωρίς στυλ, πλέγμα πίνακα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39" autoAdjust="0"/>
  </p:normalViewPr>
  <p:slideViewPr>
    <p:cSldViewPr snapToObjects="1">
      <p:cViewPr>
        <p:scale>
          <a:sx n="100" d="100"/>
          <a:sy n="100" d="100"/>
        </p:scale>
        <p:origin x="-7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Στυλ κύριου υπότιτλου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95BCB8-3F4B-4E42-A534-5143BF7373A5}" type="datetimeFigureOut">
              <a:rPr lang="el-GR"/>
              <a:pPr>
                <a:defRPr/>
              </a:pPr>
              <a:t>27/11/2019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D84D9F-CCA8-45DD-A7D9-84A36FD36942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BADA44-7368-45B8-BE92-885094F93583}" type="datetimeFigureOut">
              <a:rPr lang="el-GR"/>
              <a:pPr>
                <a:defRPr/>
              </a:pPr>
              <a:t>27/11/2019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6FA5F6-E152-485A-BCEF-F6140BB0AD2A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88FE8F-9BA8-40CB-B31F-E1828F3C2F01}" type="datetimeFigureOut">
              <a:rPr lang="el-GR"/>
              <a:pPr>
                <a:defRPr/>
              </a:pPr>
              <a:t>27/11/2019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D95CD2-D1C1-40A0-BBE7-DDAB2F24C330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F7A741-1CE5-4F36-ACB3-8030AC061612}" type="datetimeFigureOut">
              <a:rPr lang="el-GR"/>
              <a:pPr>
                <a:defRPr/>
              </a:pPr>
              <a:t>27/11/2019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A462CE-E3C9-457F-A0EE-D8D640F59B0D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F88D3D-E614-4737-8804-4FD90903204B}" type="datetimeFigureOut">
              <a:rPr lang="el-GR"/>
              <a:pPr>
                <a:defRPr/>
              </a:pPr>
              <a:t>27/11/2019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CF9596-9292-4114-AF23-2E1F67E54A85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94AA93-5760-4BBD-8771-7473E201AB4E}" type="datetimeFigureOut">
              <a:rPr lang="el-GR"/>
              <a:pPr>
                <a:defRPr/>
              </a:pPr>
              <a:t>27/11/2019</a:t>
            </a:fld>
            <a:endParaRPr lang="el-GR"/>
          </a:p>
        </p:txBody>
      </p:sp>
      <p:sp>
        <p:nvSpPr>
          <p:cNvPr id="6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B37D58-34AC-43B5-9103-C0DBD4DB6DB7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Θέση κειμένου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9567FD-DB7F-4F0E-B22C-843D7400E2A8}" type="datetimeFigureOut">
              <a:rPr lang="el-GR"/>
              <a:pPr>
                <a:defRPr/>
              </a:pPr>
              <a:t>27/11/2019</a:t>
            </a:fld>
            <a:endParaRPr lang="el-GR"/>
          </a:p>
        </p:txBody>
      </p:sp>
      <p:sp>
        <p:nvSpPr>
          <p:cNvPr id="8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9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85C6F8-1CB8-43B4-BC94-E24429EDBAE7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4F53E2-087D-4146-878E-8425CAD43975}" type="datetimeFigureOut">
              <a:rPr lang="el-GR"/>
              <a:pPr>
                <a:defRPr/>
              </a:pPr>
              <a:t>27/11/2019</a:t>
            </a:fld>
            <a:endParaRPr lang="el-GR"/>
          </a:p>
        </p:txBody>
      </p:sp>
      <p:sp>
        <p:nvSpPr>
          <p:cNvPr id="4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433F88-734B-403C-9F1D-89AF230EDAEC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ECE773-A438-4F45-8E20-172BC7368ADC}" type="datetimeFigureOut">
              <a:rPr lang="el-GR"/>
              <a:pPr>
                <a:defRPr/>
              </a:pPr>
              <a:t>27/11/2019</a:t>
            </a:fld>
            <a:endParaRPr lang="el-GR"/>
          </a:p>
        </p:txBody>
      </p:sp>
      <p:sp>
        <p:nvSpPr>
          <p:cNvPr id="3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4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915BB2-85ED-476F-980B-F0D48A295EFA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A096A8-689B-4962-8001-30FE92F9BA75}" type="datetimeFigureOut">
              <a:rPr lang="el-GR"/>
              <a:pPr>
                <a:defRPr/>
              </a:pPr>
              <a:t>27/11/2019</a:t>
            </a:fld>
            <a:endParaRPr lang="el-GR"/>
          </a:p>
        </p:txBody>
      </p:sp>
      <p:sp>
        <p:nvSpPr>
          <p:cNvPr id="6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A6B7AE-D4C5-4314-8E0D-CD9FBE8FA754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l-GR" noProof="0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94F916-6B60-4CCC-B844-7639380C9368}" type="datetimeFigureOut">
              <a:rPr lang="el-GR"/>
              <a:pPr>
                <a:defRPr/>
              </a:pPr>
              <a:t>27/11/2019</a:t>
            </a:fld>
            <a:endParaRPr lang="el-GR"/>
          </a:p>
        </p:txBody>
      </p:sp>
      <p:sp>
        <p:nvSpPr>
          <p:cNvPr id="6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1269FD-D633-4084-B69F-92B22178F7FB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Θέση τίτλου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Στυλ κύριου τίτλου</a:t>
            </a:r>
          </a:p>
        </p:txBody>
      </p:sp>
      <p:sp>
        <p:nvSpPr>
          <p:cNvPr id="1027" name="Θέση κειμένου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EACEAAB-A2E7-433B-A56F-A66C73E82AD2}" type="datetimeFigureOut">
              <a:rPr lang="el-GR"/>
              <a:pPr>
                <a:defRPr/>
              </a:pPr>
              <a:t>27/11/2019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F06A64A-733C-4F92-95EB-9D79B5B3720C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W:\CLLD\ΠΑΑ\SHMATA\5. logo LEAD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61263" y="5227638"/>
            <a:ext cx="1079500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4" name="Picture 24" descr="V:\ΕΑΔ\LOGOS\ΝΕΑ ΣΗΜΑΤΑ\λογο-ΠΑΑ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15088" y="333375"/>
            <a:ext cx="1001712" cy="110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TextBox 22"/>
          <p:cNvSpPr txBox="1">
            <a:spLocks noChangeArrowheads="1"/>
          </p:cNvSpPr>
          <p:nvPr/>
        </p:nvSpPr>
        <p:spPr bwMode="auto">
          <a:xfrm>
            <a:off x="2555875" y="476250"/>
            <a:ext cx="34925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l-GR" b="1">
                <a:cs typeface="Arial" charset="0"/>
              </a:rPr>
              <a:t>ΥΠΟΥΡΓΕΙΟ ΑΓΡΟΤΙΚΗΣ ΑΝΑΠΤΥΞΗΣ </a:t>
            </a:r>
            <a:r>
              <a:rPr lang="en-US" b="1">
                <a:cs typeface="Arial" charset="0"/>
              </a:rPr>
              <a:t>&amp; </a:t>
            </a:r>
            <a:r>
              <a:rPr lang="el-GR" b="1">
                <a:cs typeface="Arial" charset="0"/>
              </a:rPr>
              <a:t>ΤΡΟΦΙΜΩΝ</a:t>
            </a:r>
          </a:p>
        </p:txBody>
      </p:sp>
      <p:sp>
        <p:nvSpPr>
          <p:cNvPr id="13316" name="TextBox 23"/>
          <p:cNvSpPr txBox="1">
            <a:spLocks noChangeArrowheads="1"/>
          </p:cNvSpPr>
          <p:nvPr/>
        </p:nvSpPr>
        <p:spPr bwMode="auto">
          <a:xfrm>
            <a:off x="1331913" y="1439863"/>
            <a:ext cx="615315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l-GR" sz="1400" b="1">
                <a:cs typeface="Arial" charset="0"/>
              </a:rPr>
              <a:t>Σλόγκαν Τοπικής Στρατηγικής (Προαιρετικό</a:t>
            </a:r>
            <a:r>
              <a:rPr lang="el-GR" sz="1600" b="1">
                <a:cs typeface="Arial" charset="0"/>
              </a:rPr>
              <a:t>)</a:t>
            </a:r>
          </a:p>
        </p:txBody>
      </p:sp>
      <p:sp>
        <p:nvSpPr>
          <p:cNvPr id="13317" name="Text Box 29"/>
          <p:cNvSpPr txBox="1">
            <a:spLocks noChangeArrowheads="1"/>
          </p:cNvSpPr>
          <p:nvPr/>
        </p:nvSpPr>
        <p:spPr bwMode="auto">
          <a:xfrm>
            <a:off x="1630363" y="4984750"/>
            <a:ext cx="58943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lang="en-US" altLang="el-GR" sz="1100" b="1">
                <a:cs typeface="Arial" charset="0"/>
              </a:rPr>
              <a:t>        </a:t>
            </a:r>
            <a:r>
              <a:rPr lang="el-GR" altLang="el-GR" sz="1100" b="1">
                <a:cs typeface="Arial" charset="0"/>
              </a:rPr>
              <a:t>ΜΕ ΤΗ ΣΥΓΧΡΗΜΑΤΟΔΟΤΗΣΗ ΤΗΣ ΕΛΛΑΔΑΣ ΚΑΙ ΤΗΣ ΕΥΡΩΠΑΪΚΗΣ ΕΝΩΣΗΣ</a:t>
            </a:r>
          </a:p>
        </p:txBody>
      </p:sp>
      <p:grpSp>
        <p:nvGrpSpPr>
          <p:cNvPr id="13318" name="Ομάδα 27"/>
          <p:cNvGrpSpPr>
            <a:grpSpLocks/>
          </p:cNvGrpSpPr>
          <p:nvPr/>
        </p:nvGrpSpPr>
        <p:grpSpPr bwMode="auto">
          <a:xfrm>
            <a:off x="2017713" y="5414963"/>
            <a:ext cx="4781550" cy="609600"/>
            <a:chOff x="2303748" y="5330241"/>
            <a:chExt cx="4781010" cy="608876"/>
          </a:xfrm>
        </p:grpSpPr>
        <p:sp>
          <p:nvSpPr>
            <p:cNvPr id="16" name="TextBox 15"/>
            <p:cNvSpPr txBox="1"/>
            <p:nvPr/>
          </p:nvSpPr>
          <p:spPr>
            <a:xfrm>
              <a:off x="2303748" y="5330241"/>
              <a:ext cx="3484168" cy="46141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l-GR" sz="1200" b="1" spc="150" dirty="0">
                  <a:latin typeface="Arial" panose="020B0604020202020204" pitchFamily="34" charset="0"/>
                  <a:cs typeface="Arial" panose="020B0604020202020204" pitchFamily="34" charset="0"/>
                </a:rPr>
                <a:t>ΕΥΡΩΠΑΪΚΟ ΓΕΩΡΓΙΚΟ ΤΑΜΕΙΟ </a:t>
              </a:r>
              <a:r>
                <a:rPr lang="en-US" sz="1200" b="1" spc="150" dirty="0">
                  <a:latin typeface="Arial" panose="020B0604020202020204" pitchFamily="34" charset="0"/>
                  <a:cs typeface="Arial" panose="020B0604020202020204" pitchFamily="34" charset="0"/>
                </a:rPr>
                <a:t>   </a:t>
              </a:r>
              <a:r>
                <a:rPr lang="el-GR" sz="1200" b="1" spc="150" dirty="0">
                  <a:latin typeface="Arial" panose="020B0604020202020204" pitchFamily="34" charset="0"/>
                  <a:cs typeface="Arial" panose="020B0604020202020204" pitchFamily="34" charset="0"/>
                </a:rPr>
                <a:t>ΑΓΡΟΤΙΚΗΣ ΑΝΑΠΤΥΞΗΣ</a:t>
              </a:r>
              <a:endParaRPr lang="el-GR" sz="1200" b="1" spc="15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369" name="TextBox 16"/>
            <p:cNvSpPr txBox="1">
              <a:spLocks noChangeArrowheads="1"/>
            </p:cNvSpPr>
            <p:nvPr/>
          </p:nvSpPr>
          <p:spPr bwMode="auto">
            <a:xfrm>
              <a:off x="2303748" y="5677507"/>
              <a:ext cx="4781010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l-GR" sz="1100" b="1">
                  <a:cs typeface="Arial" charset="0"/>
                </a:rPr>
                <a:t>Η Ευρώπη επενδύει στις αγροτικές περιοχές</a:t>
              </a:r>
            </a:p>
          </p:txBody>
        </p:sp>
      </p:grpSp>
      <p:pic>
        <p:nvPicPr>
          <p:cNvPr id="13319" name="Picture 2" descr="V:\ΔΗΜΟΣΙΟΤΗΤΑ\ESPA1420_rgb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42188" y="404813"/>
            <a:ext cx="1443037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" name="Ευθεία γραμμή σύνδεσης 2"/>
          <p:cNvCxnSpPr/>
          <p:nvPr/>
        </p:nvCxnSpPr>
        <p:spPr>
          <a:xfrm>
            <a:off x="238125" y="4857750"/>
            <a:ext cx="8618538" cy="11113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321" name="Ομάδα 21"/>
          <p:cNvGrpSpPr>
            <a:grpSpLocks/>
          </p:cNvGrpSpPr>
          <p:nvPr/>
        </p:nvGrpSpPr>
        <p:grpSpPr bwMode="auto">
          <a:xfrm>
            <a:off x="-106363" y="4868863"/>
            <a:ext cx="538163" cy="1439862"/>
            <a:chOff x="379767" y="4869192"/>
            <a:chExt cx="537833" cy="1440192"/>
          </a:xfrm>
        </p:grpSpPr>
        <p:sp>
          <p:nvSpPr>
            <p:cNvPr id="14" name="TextBox 13"/>
            <p:cNvSpPr txBox="1"/>
            <p:nvPr/>
          </p:nvSpPr>
          <p:spPr>
            <a:xfrm>
              <a:off x="379767" y="5049216"/>
              <a:ext cx="353943" cy="1094070"/>
            </a:xfrm>
            <a:prstGeom prst="rect">
              <a:avLst/>
            </a:prstGeom>
            <a:noFill/>
          </p:spPr>
          <p:txBody>
            <a:bodyPr vert="vert27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dirty="0">
                  <a:latin typeface="+mn-lt"/>
                </a:rPr>
                <a:t>25%</a:t>
              </a:r>
              <a:r>
                <a:rPr lang="el-GR" sz="1100" dirty="0">
                  <a:latin typeface="+mn-lt"/>
                </a:rPr>
                <a:t> </a:t>
              </a:r>
              <a:r>
                <a:rPr lang="el-GR" sz="1000" dirty="0">
                  <a:latin typeface="+mn-lt"/>
                </a:rPr>
                <a:t>τουλάχιστον</a:t>
              </a:r>
              <a:endParaRPr lang="en-US" sz="1000" dirty="0">
                <a:latin typeface="+mn-lt"/>
              </a:endParaRPr>
            </a:p>
          </p:txBody>
        </p:sp>
        <p:sp>
          <p:nvSpPr>
            <p:cNvPr id="19" name="Δεξιό άγκιστρο 18"/>
            <p:cNvSpPr/>
            <p:nvPr/>
          </p:nvSpPr>
          <p:spPr>
            <a:xfrm>
              <a:off x="647890" y="4869192"/>
              <a:ext cx="269710" cy="1440192"/>
            </a:xfrm>
            <a:prstGeom prst="rightBrace">
              <a:avLst>
                <a:gd name="adj1" fmla="val 47133"/>
                <a:gd name="adj2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l-GR"/>
            </a:p>
          </p:txBody>
        </p:sp>
      </p:grpSp>
      <p:sp>
        <p:nvSpPr>
          <p:cNvPr id="13322" name="TextBox 24"/>
          <p:cNvSpPr txBox="1">
            <a:spLocks noChangeArrowheads="1"/>
          </p:cNvSpPr>
          <p:nvPr/>
        </p:nvSpPr>
        <p:spPr bwMode="auto">
          <a:xfrm>
            <a:off x="1908175" y="1808163"/>
            <a:ext cx="50530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sz="1200" b="1">
                <a:cs typeface="Arial" charset="0"/>
              </a:rPr>
              <a:t>ΤΟΠΙΚΟ ΠΡΟΓΡΑΜΜΑ </a:t>
            </a:r>
            <a:r>
              <a:rPr lang="en-US" sz="1200" b="1">
                <a:cs typeface="Arial" charset="0"/>
              </a:rPr>
              <a:t>LEADER/CLLD </a:t>
            </a:r>
            <a:endParaRPr lang="el-GR" sz="1200" b="1">
              <a:cs typeface="Arial" charset="0"/>
            </a:endParaRPr>
          </a:p>
          <a:p>
            <a:r>
              <a:rPr lang="el-GR" sz="1200" b="1">
                <a:cs typeface="Arial" charset="0"/>
              </a:rPr>
              <a:t>ΟΤΔ ………………………………………..</a:t>
            </a:r>
          </a:p>
        </p:txBody>
      </p:sp>
      <p:graphicFrame>
        <p:nvGraphicFramePr>
          <p:cNvPr id="9" name="Πίνακας 8"/>
          <p:cNvGraphicFramePr>
            <a:graphicFrameLocks noGrp="1"/>
          </p:cNvGraphicFramePr>
          <p:nvPr/>
        </p:nvGraphicFramePr>
        <p:xfrm>
          <a:off x="2051050" y="2312988"/>
          <a:ext cx="5365750" cy="248126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09299"/>
                <a:gridCol w="2667065"/>
                <a:gridCol w="1044116"/>
                <a:gridCol w="1044117"/>
              </a:tblGrid>
              <a:tr h="422366">
                <a:tc gridSpan="4">
                  <a:txBody>
                    <a:bodyPr/>
                    <a:lstStyle/>
                    <a:p>
                      <a:pPr algn="l"/>
                      <a:r>
                        <a:rPr lang="el-GR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ΜΕΤΡΟ 19: Τοπική</a:t>
                      </a:r>
                      <a:r>
                        <a:rPr lang="el-GR" sz="10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Ανάπτυξη με Πρωτοβουλία Τοπικών Κοινοτήτων </a:t>
                      </a:r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LEADER/CLLD</a:t>
                      </a:r>
                      <a:r>
                        <a:rPr lang="el-GR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του ΠΑΑ</a:t>
                      </a:r>
                      <a:r>
                        <a:rPr lang="el-GR" sz="10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2014-2020</a:t>
                      </a:r>
                      <a:endParaRPr lang="el-GR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l-GR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l-GR" sz="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600" b="1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422366">
                <a:tc>
                  <a:txBody>
                    <a:bodyPr/>
                    <a:lstStyle/>
                    <a:p>
                      <a:pPr algn="ctr"/>
                      <a:r>
                        <a:rPr lang="el-GR" sz="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ΥΠΟ-ΜΕΤΡΟ</a:t>
                      </a:r>
                      <a:endParaRPr lang="el-GR" sz="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Τίτλος</a:t>
                      </a:r>
                      <a:endParaRPr lang="el-GR" sz="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ΕΓΤΑΑ</a:t>
                      </a:r>
                    </a:p>
                    <a:p>
                      <a:pPr algn="ctr"/>
                      <a:r>
                        <a:rPr lang="el-GR" sz="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(€)</a:t>
                      </a:r>
                      <a:endParaRPr lang="el-GR" sz="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ΕΘΝΙΚΗ</a:t>
                      </a:r>
                    </a:p>
                    <a:p>
                      <a:pPr algn="ctr"/>
                      <a:r>
                        <a:rPr lang="el-GR" sz="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ΣΥΜΜΕΤΟΧΗ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(€)</a:t>
                      </a:r>
                    </a:p>
                  </a:txBody>
                  <a:tcPr anchor="ctr"/>
                </a:tc>
              </a:tr>
              <a:tr h="32033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19.1:</a:t>
                      </a:r>
                      <a:endParaRPr lang="el-GR" sz="800" b="1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Προετοιμασία Τοπικού Προγράμματος</a:t>
                      </a:r>
                      <a:endParaRPr lang="el-GR" sz="800" b="1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2033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19.2:</a:t>
                      </a:r>
                      <a:endParaRPr lang="el-GR" sz="800" b="1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Ιδιωτικές – Δημόσιες Επενδύσεις</a:t>
                      </a:r>
                      <a:endParaRPr lang="el-GR" sz="800" b="1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2033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19.3:</a:t>
                      </a:r>
                      <a:endParaRPr lang="el-GR" sz="800" b="1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Διατοπικά- Διακρατικά Σχέδια</a:t>
                      </a:r>
                      <a:endParaRPr lang="el-GR" sz="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2033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19.4:</a:t>
                      </a:r>
                      <a:endParaRPr lang="el-GR" sz="800" b="1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Λειτουργικές Δαπάνες &amp; Εμψύχωση</a:t>
                      </a:r>
                      <a:endParaRPr lang="el-GR" sz="800" b="1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20336">
                <a:tc gridSpan="2"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8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ΣΥΝΟΛΙΚΗ</a:t>
                      </a:r>
                      <a:r>
                        <a:rPr lang="el-GR" sz="800" b="1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ΔΗΜΟΣΙΑ ΔΑΠΑΝΗ ΤΟΠΙΚΟΥ ΠΡΟΓΡΑΜΜΑΤΟΣ:</a:t>
                      </a:r>
                      <a:endParaRPr lang="el-GR" sz="800" b="1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l-GR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 sz="1200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3360" name="Ομάδα 9"/>
          <p:cNvGrpSpPr>
            <a:grpSpLocks/>
          </p:cNvGrpSpPr>
          <p:nvPr/>
        </p:nvGrpSpPr>
        <p:grpSpPr bwMode="auto">
          <a:xfrm>
            <a:off x="7775575" y="1557338"/>
            <a:ext cx="865188" cy="863600"/>
            <a:chOff x="6516216" y="2042846"/>
            <a:chExt cx="720080" cy="756084"/>
          </a:xfrm>
        </p:grpSpPr>
        <p:sp>
          <p:nvSpPr>
            <p:cNvPr id="5" name="Ορθογώνιο 4"/>
            <p:cNvSpPr/>
            <p:nvPr/>
          </p:nvSpPr>
          <p:spPr>
            <a:xfrm>
              <a:off x="6516216" y="2042846"/>
              <a:ext cx="720080" cy="756084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l-GR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6588885" y="2199900"/>
              <a:ext cx="611737" cy="36414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LOGO </a:t>
              </a:r>
              <a:r>
                <a:rPr lang="el-GR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ΟΤΔ</a:t>
              </a:r>
              <a:endParaRPr lang="el-GR" sz="105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7" name="Ορθογώνιο 26"/>
          <p:cNvSpPr/>
          <p:nvPr/>
        </p:nvSpPr>
        <p:spPr>
          <a:xfrm>
            <a:off x="287338" y="296863"/>
            <a:ext cx="8569325" cy="619283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l-GR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362" name="Picture 27" descr="Ellhnikh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5288" y="404813"/>
            <a:ext cx="1622425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63" name="Picture 2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95288" y="5208588"/>
            <a:ext cx="1647825" cy="1090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523</TotalTime>
  <Words>72</Words>
  <Application>Microsoft Office PowerPoint</Application>
  <PresentationFormat>On-screen Show (4:3)</PresentationFormat>
  <Paragraphs>25</Paragraphs>
  <Slides>1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2</vt:i4>
      </vt:variant>
      <vt:variant>
        <vt:lpstr>Πρότυπο σχεδίασης</vt:lpstr>
      </vt:variant>
      <vt:variant>
        <vt:i4>1</vt:i4>
      </vt:variant>
      <vt:variant>
        <vt:lpstr>Τίτλοι διαφανειών</vt:lpstr>
      </vt:variant>
      <vt:variant>
        <vt:i4>1</vt:i4>
      </vt:variant>
    </vt:vector>
  </HeadingPairs>
  <TitlesOfParts>
    <vt:vector size="4" baseType="lpstr">
      <vt:lpstr>Calibri</vt:lpstr>
      <vt:lpstr>Arial</vt:lpstr>
      <vt:lpstr>Θέμα του Office</vt:lpstr>
      <vt:lpstr>Διαφάνεια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ΜΙΧΑΗΛ ΓΑΒΡΙΕΛΛΑ</dc:creator>
  <cp:lastModifiedBy>stereaellada</cp:lastModifiedBy>
  <cp:revision>92</cp:revision>
  <dcterms:created xsi:type="dcterms:W3CDTF">2016-02-25T12:28:29Z</dcterms:created>
  <dcterms:modified xsi:type="dcterms:W3CDTF">2019-11-27T10:06:07Z</dcterms:modified>
</cp:coreProperties>
</file>